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66" r:id="rId4"/>
    <p:sldId id="500" r:id="rId5"/>
    <p:sldId id="506" r:id="rId6"/>
    <p:sldId id="501" r:id="rId7"/>
    <p:sldId id="516" r:id="rId8"/>
    <p:sldId id="517" r:id="rId9"/>
    <p:sldId id="544" r:id="rId10"/>
    <p:sldId id="502" r:id="rId11"/>
    <p:sldId id="542" r:id="rId12"/>
    <p:sldId id="543" r:id="rId13"/>
    <p:sldId id="507" r:id="rId14"/>
    <p:sldId id="508" r:id="rId15"/>
    <p:sldId id="521" r:id="rId16"/>
    <p:sldId id="545" r:id="rId17"/>
    <p:sldId id="520" r:id="rId18"/>
    <p:sldId id="510" r:id="rId19"/>
    <p:sldId id="523" r:id="rId20"/>
    <p:sldId id="524" r:id="rId21"/>
    <p:sldId id="511" r:id="rId22"/>
    <p:sldId id="546" r:id="rId23"/>
    <p:sldId id="526" r:id="rId24"/>
    <p:sldId id="527" r:id="rId25"/>
    <p:sldId id="513" r:id="rId26"/>
    <p:sldId id="530" r:id="rId27"/>
    <p:sldId id="529" r:id="rId28"/>
    <p:sldId id="547" r:id="rId29"/>
    <p:sldId id="531" r:id="rId30"/>
    <p:sldId id="515" r:id="rId31"/>
    <p:sldId id="549" r:id="rId32"/>
    <p:sldId id="548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442" r:id="rId44"/>
    <p:sldId id="352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8FC5B1-F0CF-4F8B-9B20-B51C2D354E38}">
          <p14:sldIdLst>
            <p14:sldId id="394"/>
            <p14:sldId id="466"/>
            <p14:sldId id="500"/>
          </p14:sldIdLst>
        </p14:section>
        <p14:section name="Object Composition" id="{F852846B-D0E8-4108-8113-3635EF84F628}">
          <p14:sldIdLst>
            <p14:sldId id="506"/>
            <p14:sldId id="501"/>
            <p14:sldId id="516"/>
            <p14:sldId id="517"/>
            <p14:sldId id="544"/>
            <p14:sldId id="502"/>
            <p14:sldId id="542"/>
            <p14:sldId id="543"/>
          </p14:sldIdLst>
        </p14:section>
        <p14:section name="Closures" id="{E0D5F467-0553-4467-AAA5-786B30BC133C}">
          <p14:sldIdLst>
            <p14:sldId id="507"/>
            <p14:sldId id="508"/>
            <p14:sldId id="521"/>
            <p14:sldId id="545"/>
            <p14:sldId id="520"/>
          </p14:sldIdLst>
        </p14:section>
        <p14:section name="Modules and Revealing Modules" id="{0963D563-114A-45B9-BDC8-09D47339CD44}">
          <p14:sldIdLst>
            <p14:sldId id="510"/>
            <p14:sldId id="523"/>
            <p14:sldId id="524"/>
            <p14:sldId id="511"/>
            <p14:sldId id="546"/>
            <p14:sldId id="526"/>
            <p14:sldId id="527"/>
          </p14:sldIdLst>
        </p14:section>
        <p14:section name="Object Inheritance and Prototypes" id="{948F9869-7E9F-4D60-ADCF-D7A480F40483}">
          <p14:sldIdLst>
            <p14:sldId id="513"/>
            <p14:sldId id="530"/>
            <p14:sldId id="529"/>
            <p14:sldId id="547"/>
            <p14:sldId id="531"/>
            <p14:sldId id="515"/>
            <p14:sldId id="549"/>
            <p14:sldId id="548"/>
          </p14:sldIdLst>
        </p14:section>
        <p14:section name="Objects Interacting with DOM" id="{B9F03E59-2B4E-474D-AA28-D634020160CB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Conclusion" id="{CB074CC9-2254-48B8-A34D-AEC2D3EB239A}">
          <p14:sldIdLst>
            <p14:sldId id="540"/>
            <p14:sldId id="541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B0761F"/>
    <a:srgbClr val="F8DC9E"/>
    <a:srgbClr val="FBEEDC"/>
    <a:srgbClr val="FBEEC9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0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7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1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3"/>
            <a:ext cx="8125251" cy="133411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Closures, Revealing Module Pattern, Object Inheritance, Prototypes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410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4007" y="3640727"/>
            <a:ext cx="18758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Composition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6778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727" y="3215384"/>
            <a:ext cx="4151736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133272"/>
            <a:ext cx="1067117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function createRect(width, height)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let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 =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noProof="1">
                <a:solidFill>
                  <a:srgbClr val="FBEEDC"/>
                </a:solidFill>
              </a:rPr>
              <a:t>: width,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noProof="1">
                <a:solidFill>
                  <a:srgbClr val="FBEEDC"/>
                </a:solidFill>
              </a:rPr>
              <a:t>: height,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600" noProof="1">
                <a:solidFill>
                  <a:srgbClr val="FBEEDC"/>
                </a:solidFill>
              </a:rPr>
              <a:t>: () =&gt;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 *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.height,</a:t>
            </a:r>
          </a:p>
          <a:p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compareTo</a:t>
            </a:r>
            <a:r>
              <a:rPr lang="en-US" sz="2600" noProof="1">
                <a:solidFill>
                  <a:srgbClr val="FBEEDC"/>
                </a:solidFill>
              </a:rPr>
              <a:t>: function(other)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let result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>
                <a:solidFill>
                  <a:srgbClr val="FBEEDC"/>
                </a:solidFill>
              </a:rPr>
              <a:t>.area() -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.area();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return result || (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>
                <a:solidFill>
                  <a:srgbClr val="FBEEDC"/>
                </a:solidFill>
              </a:rPr>
              <a:t>.width -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447800"/>
            <a:ext cx="1067117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orderRects</a:t>
            </a:r>
            <a:r>
              <a:rPr lang="en-US" sz="2800" noProof="1">
                <a:solidFill>
                  <a:srgbClr val="FBEEDC"/>
                </a:solidFill>
              </a:rPr>
              <a:t>(rectsData)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rects = [];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for (let 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] of rectsData)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createRect</a:t>
            </a:r>
            <a:r>
              <a:rPr lang="en-US" sz="2800" noProof="1">
                <a:solidFill>
                  <a:srgbClr val="FBEEDC"/>
                </a:solidFill>
              </a:rPr>
              <a:t>(width, height);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rects.push(rect);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rects.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800" noProof="1">
                <a:solidFill>
                  <a:srgbClr val="FBEEDC"/>
                </a:solidFill>
              </a:rPr>
              <a:t>((a,b) =&gt; a.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compareTo</a:t>
            </a:r>
            <a:r>
              <a:rPr lang="en-US" sz="2800" noProof="1">
                <a:solidFill>
                  <a:srgbClr val="FBEEDC"/>
                </a:solidFill>
              </a:rPr>
              <a:t>(b));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rects;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42591" y="4956453"/>
            <a:ext cx="96887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orderRects([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[3, 4]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[5, 3]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[3, 4]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[3, 5]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[12, 1]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75865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8893" y="4667656"/>
            <a:ext cx="9832319" cy="820600"/>
          </a:xfrm>
        </p:spPr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38893" y="5565280"/>
            <a:ext cx="9832319" cy="688256"/>
          </a:xfrm>
        </p:spPr>
        <p:txBody>
          <a:bodyPr/>
          <a:lstStyle/>
          <a:p>
            <a:r>
              <a:rPr lang="en-US" dirty="0"/>
              <a:t>Enclosing Object State in a Function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446212" y="1371600"/>
            <a:ext cx="9220200" cy="2743200"/>
            <a:chOff x="1522412" y="1295400"/>
            <a:chExt cx="9220200" cy="2743200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4636884" y="1295400"/>
              <a:ext cx="3124200" cy="27432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865812" y="22860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99211" y="22860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522412" y="2286000"/>
              <a:ext cx="2371862" cy="762000"/>
              <a:chOff x="445950" y="2286000"/>
              <a:chExt cx="2371862" cy="76200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45950" y="22860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227668" y="25243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27" name="Straight Arrow Connector 26"/>
            <p:cNvCxnSpPr>
              <a:stCxn id="24" idx="6"/>
              <a:endCxn id="2" idx="1"/>
            </p:cNvCxnSpPr>
            <p:nvPr/>
          </p:nvCxnSpPr>
          <p:spPr>
            <a:xfrm flipV="1">
              <a:off x="3608930" y="2667000"/>
              <a:ext cx="1027954" cy="97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6"/>
              <a:endCxn id="35" idx="1"/>
            </p:cNvCxnSpPr>
            <p:nvPr/>
          </p:nvCxnSpPr>
          <p:spPr>
            <a:xfrm>
              <a:off x="7122300" y="3304972"/>
              <a:ext cx="1334312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/>
            <p:cNvSpPr/>
            <p:nvPr/>
          </p:nvSpPr>
          <p:spPr>
            <a:xfrm>
              <a:off x="8456612" y="2923972"/>
              <a:ext cx="2286000" cy="762000"/>
            </a:xfrm>
            <a:prstGeom prst="roundRect">
              <a:avLst>
                <a:gd name="adj" fmla="val 50000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</a:t>
              </a:r>
            </a:p>
          </p:txBody>
        </p:sp>
        <p:sp>
          <p:nvSpPr>
            <p:cNvPr id="3" name="Rectangle: Rounded Corners 2"/>
            <p:cNvSpPr/>
            <p:nvPr/>
          </p:nvSpPr>
          <p:spPr>
            <a:xfrm>
              <a:off x="5027612" y="1600200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064900" y="2923972"/>
              <a:ext cx="2286000" cy="762000"/>
              <a:chOff x="4531500" y="2923972"/>
              <a:chExt cx="2286000" cy="762000"/>
            </a:xfrm>
          </p:grpSpPr>
          <p:sp>
            <p:nvSpPr>
              <p:cNvPr id="4" name="Rectangle: Rounded Corners 3"/>
              <p:cNvSpPr/>
              <p:nvPr/>
            </p:nvSpPr>
            <p:spPr>
              <a:xfrm>
                <a:off x="4531500" y="2923972"/>
                <a:ext cx="2286000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284100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" name="Rectangle: Rounded Corners 40"/>
            <p:cNvSpPr/>
            <p:nvPr/>
          </p:nvSpPr>
          <p:spPr>
            <a:xfrm>
              <a:off x="6723336" y="1600200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10191380" y="3162300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42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maintained (closed) inside a function</a:t>
            </a:r>
          </a:p>
          <a:p>
            <a:pPr lvl="1"/>
            <a:r>
              <a:rPr lang="en-US" dirty="0"/>
              <a:t>Hidden from the outside world</a:t>
            </a:r>
          </a:p>
          <a:p>
            <a:r>
              <a:rPr lang="en-US" dirty="0"/>
              <a:t>Example: counter with closures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Closure?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3216057"/>
            <a:ext cx="57912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counterClosure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counter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85012" y="3216057"/>
            <a:ext cx="41148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counterClosure();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</p:txBody>
      </p:sp>
    </p:spTree>
    <p:extLst>
      <p:ext uri="{BB962C8B-B14F-4D97-AF65-F5344CB8AC3E}">
        <p14:creationId xmlns:p14="http://schemas.microsoft.com/office/powerpoint/2010/main" val="173391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 – Shorter Syntax with IIFE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84212" y="1828800"/>
            <a:ext cx="541020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491591" y="1828800"/>
            <a:ext cx="493682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() =&gt;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</p:txBody>
      </p:sp>
    </p:spTree>
    <p:extLst>
      <p:ext uri="{BB962C8B-B14F-4D97-AF65-F5344CB8AC3E}">
        <p14:creationId xmlns:p14="http://schemas.microsoft.com/office/powerpoint/2010/main" val="4962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closures write a JS function to find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Fibonacci</a:t>
            </a:r>
            <a:r>
              <a:rPr lang="en-US" sz="3200" dirty="0"/>
              <a:t> numbers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Fibonacci with Closures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79612" y="3456907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3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979612" y="4653457"/>
            <a:ext cx="8611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2263544" y="4151608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037012" y="2964464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4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037012" y="4161014"/>
            <a:ext cx="86117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</p:txBody>
      </p:sp>
      <p:sp>
        <p:nvSpPr>
          <p:cNvPr id="13" name="Arrow: Down 12"/>
          <p:cNvSpPr/>
          <p:nvPr/>
        </p:nvSpPr>
        <p:spPr>
          <a:xfrm>
            <a:off x="4320944" y="3659165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6079200" y="2472022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5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079200" y="3668572"/>
            <a:ext cx="8611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</p:txBody>
      </p:sp>
      <p:sp>
        <p:nvSpPr>
          <p:cNvPr id="16" name="Arrow: Down 15"/>
          <p:cNvSpPr/>
          <p:nvPr/>
        </p:nvSpPr>
        <p:spPr>
          <a:xfrm>
            <a:off x="6363132" y="3166723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8540081" y="1981200"/>
            <a:ext cx="916488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12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8016038" y="3176129"/>
            <a:ext cx="86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  <a:p>
            <a:r>
              <a:rPr lang="en-US" noProof="1"/>
              <a:t>8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8851669" y="2677277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8877213" y="3176129"/>
            <a:ext cx="1103399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13</a:t>
            </a:r>
          </a:p>
          <a:p>
            <a:r>
              <a:rPr lang="en-US" noProof="1"/>
              <a:t>21</a:t>
            </a:r>
          </a:p>
          <a:p>
            <a:r>
              <a:rPr lang="en-US" noProof="1"/>
              <a:t>34</a:t>
            </a:r>
          </a:p>
          <a:p>
            <a:r>
              <a:rPr lang="en-US" noProof="1"/>
              <a:t>55</a:t>
            </a:r>
          </a:p>
          <a:p>
            <a:r>
              <a:rPr lang="en-US" noProof="1"/>
              <a:t>89</a:t>
            </a:r>
          </a:p>
          <a:p>
            <a:r>
              <a:rPr lang="en-US" noProof="1"/>
              <a:t>144</a:t>
            </a:r>
          </a:p>
        </p:txBody>
      </p:sp>
    </p:spTree>
    <p:extLst>
      <p:ext uri="{BB962C8B-B14F-4D97-AF65-F5344CB8AC3E}">
        <p14:creationId xmlns:p14="http://schemas.microsoft.com/office/powerpoint/2010/main" val="186626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Fibonacci with Closures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24" y="1143000"/>
            <a:ext cx="4059665" cy="4885165"/>
          </a:xfrm>
          <a:prstGeom prst="roundRect">
            <a:avLst>
              <a:gd name="adj" fmla="val 1576"/>
            </a:avLst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799324" y="1143000"/>
            <a:ext cx="6057088" cy="4907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fib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f0 = 0, f1 = 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() =&gt;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let oldf0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f0, oldf1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f0 =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f1 = oldf0 +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return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fibNumbers = [];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for (let 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1; 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&lt;=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noProof="1">
                <a:solidFill>
                  <a:srgbClr val="FBEEDC"/>
                </a:solidFill>
              </a:rPr>
              <a:t>; i++)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fibNumbers.push(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fib</a:t>
            </a:r>
            <a:r>
              <a:rPr lang="en-US" sz="2800" noProof="1">
                <a:solidFill>
                  <a:srgbClr val="FBEEDC"/>
                </a:solidFill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return fibNumbers;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8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56590" y="4749203"/>
            <a:ext cx="7475645" cy="1651597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24151" y="954058"/>
            <a:ext cx="9462702" cy="3442577"/>
            <a:chOff x="1464772" y="960455"/>
            <a:chExt cx="9462702" cy="344257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560684" y="960455"/>
              <a:ext cx="3124200" cy="31141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closure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789612" y="23622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23011" y="23622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464772" y="2133600"/>
              <a:ext cx="2371862" cy="762000"/>
              <a:chOff x="464510" y="2057400"/>
              <a:chExt cx="2371862" cy="76200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464510" y="20574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246228" y="22957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11" name="Straight Arrow Connector 10"/>
            <p:cNvCxnSpPr>
              <a:stCxn id="21" idx="6"/>
              <a:endCxn id="7" idx="1"/>
            </p:cNvCxnSpPr>
            <p:nvPr/>
          </p:nvCxnSpPr>
          <p:spPr>
            <a:xfrm flipV="1">
              <a:off x="3551290" y="2517532"/>
              <a:ext cx="1009394" cy="67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9" idx="6"/>
              <a:endCxn id="13" idx="1"/>
            </p:cNvCxnSpPr>
            <p:nvPr/>
          </p:nvCxnSpPr>
          <p:spPr>
            <a:xfrm>
              <a:off x="7188773" y="3381172"/>
              <a:ext cx="1147901" cy="2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/>
            <p:cNvSpPr/>
            <p:nvPr/>
          </p:nvSpPr>
          <p:spPr>
            <a:xfrm>
              <a:off x="8336674" y="2359856"/>
              <a:ext cx="2590800" cy="2043176"/>
            </a:xfrm>
            <a:prstGeom prst="roundRect">
              <a:avLst>
                <a:gd name="adj" fmla="val 4203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value()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4951412" y="1656944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873588" y="3000172"/>
              <a:ext cx="2516224" cy="762000"/>
              <a:chOff x="4416388" y="2923972"/>
              <a:chExt cx="2516224" cy="762000"/>
            </a:xfrm>
          </p:grpSpPr>
          <p:sp>
            <p:nvSpPr>
              <p:cNvPr id="18" name="Rectangle: Rounded Corners 17"/>
              <p:cNvSpPr/>
              <p:nvPr/>
            </p:nvSpPr>
            <p:spPr>
              <a:xfrm>
                <a:off x="4416388" y="2923972"/>
                <a:ext cx="2516224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object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{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426773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Rectangle: Rounded Corners 15"/>
            <p:cNvSpPr/>
            <p:nvPr/>
          </p:nvSpPr>
          <p:spPr>
            <a:xfrm>
              <a:off x="6647136" y="1656944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25" name="Straight Arrow Connector 24"/>
            <p:cNvCxnSpPr>
              <a:stCxn id="13" idx="0"/>
              <a:endCxn id="16" idx="3"/>
            </p:cNvCxnSpPr>
            <p:nvPr/>
          </p:nvCxnSpPr>
          <p:spPr>
            <a:xfrm rot="16200000" flipV="1">
              <a:off x="8273381" y="1001163"/>
              <a:ext cx="360012" cy="2357374"/>
            </a:xfrm>
            <a:prstGeom prst="bentConnector2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14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Object Literal)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235507"/>
            <a:ext cx="10668000" cy="5012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moduleObj =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0,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+=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-=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 = 2;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the counter is accessible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</a:t>
            </a:r>
            <a:r>
              <a:rPr lang="en-US" sz="2800" noProof="1">
                <a:solidFill>
                  <a:srgbClr val="FBEEDC"/>
                </a:solidFill>
              </a:rPr>
              <a:t>e(5));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(1));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449" y="4114801"/>
            <a:ext cx="1990177" cy="20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Closure)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 (num) =&gt; count +=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 (num) =&gt; count -=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 () =&gt; count,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3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undefined (not accessible)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324584"/>
            <a:ext cx="4254256" cy="16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Composition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Closures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Inheritance and</a:t>
            </a:r>
            <a:br>
              <a:rPr lang="en-US" dirty="0"/>
            </a:br>
            <a:r>
              <a:rPr lang="en-US" dirty="0"/>
              <a:t>Prototype Chain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Interacting with DOM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373" y="11444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557" y="36576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2800" noProof="1">
                <a:solidFill>
                  <a:srgbClr val="FBEEDC"/>
                </a:solidFill>
              </a:rPr>
              <a:t>(amount)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 += amount;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change(-num);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  <a:endParaRPr lang="bg-BG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undefined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(not accessible)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"Revealing Module" Pattern (with Closure)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88" y="3790544"/>
            <a:ext cx="3500369" cy="13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list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List Processor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again, again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78327"/>
            <a:ext cx="1067117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commandProcessor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list = [];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newItem</a:t>
            </a:r>
            <a:r>
              <a:rPr lang="en-US" sz="3200" noProof="1">
                <a:solidFill>
                  <a:srgbClr val="FBEEDC"/>
                </a:solidFill>
              </a:rPr>
              <a:t>) =&gt; list.push(newItem),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sz="3200" noProof="1">
                <a:solidFill>
                  <a:srgbClr val="FBEEDC"/>
                </a:solidFill>
              </a:rPr>
              <a:t>) =&gt;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list = list.filter(x =&gt; x != item),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   print</a:t>
            </a:r>
            <a:r>
              <a:rPr lang="en-US" sz="3200" noProof="1">
                <a:solidFill>
                  <a:srgbClr val="FBEEDC"/>
                </a:solidFill>
              </a:rPr>
              <a:t>: () =&gt; console.log(list)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917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9200"/>
            <a:ext cx="109759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processCommands(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2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200" noProof="1">
                <a:solidFill>
                  <a:srgbClr val="FBEEDC"/>
                </a:solidFill>
              </a:rPr>
              <a:t> (let cmd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2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let 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2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commandProcessor[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953000"/>
            <a:ext cx="109759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processCommands(['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200" noProof="1">
                <a:solidFill>
                  <a:srgbClr val="FBEEDC"/>
                </a:solidFill>
              </a:rPr>
              <a:t>']);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5819" y="1361527"/>
            <a:ext cx="4038793" cy="1735000"/>
          </a:xfrm>
        </p:spPr>
        <p:txBody>
          <a:bodyPr/>
          <a:lstStyle/>
          <a:p>
            <a:r>
              <a:rPr lang="en-US" dirty="0"/>
              <a:t>Object Inheritance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18340" y="914400"/>
            <a:ext cx="6185510" cy="5126936"/>
            <a:chOff x="1562230" y="914400"/>
            <a:chExt cx="6185510" cy="5126936"/>
          </a:xfrm>
        </p:grpSpPr>
        <p:grpSp>
          <p:nvGrpSpPr>
            <p:cNvPr id="3" name="Group 2"/>
            <p:cNvGrpSpPr/>
            <p:nvPr/>
          </p:nvGrpSpPr>
          <p:grpSpPr>
            <a:xfrm>
              <a:off x="2853597" y="914400"/>
              <a:ext cx="2943428" cy="2276272"/>
              <a:chOff x="4446384" y="1457528"/>
              <a:chExt cx="2943428" cy="227627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4446384" y="1457528"/>
                <a:ext cx="294342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" name="Rectangle: Rounded Corners 13"/>
              <p:cNvSpPr/>
              <p:nvPr/>
            </p:nvSpPr>
            <p:spPr>
              <a:xfrm>
                <a:off x="4751388" y="2043720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brand</a:t>
                </a:r>
              </a:p>
            </p:txBody>
          </p:sp>
          <p:sp>
            <p:nvSpPr>
              <p:cNvPr id="9" name="Rectangle: Rounded Corners 15"/>
              <p:cNvSpPr/>
              <p:nvPr/>
            </p:nvSpPr>
            <p:spPr>
              <a:xfrm>
                <a:off x="605570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BMW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570412" y="1471006"/>
                <a:ext cx="1959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fatherCar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751388" y="2500314"/>
                <a:ext cx="1307490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605570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X5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51388" y="2956908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17" name="Rectangle: Rounded Corners 15"/>
              <p:cNvSpPr/>
              <p:nvPr/>
            </p:nvSpPr>
            <p:spPr>
              <a:xfrm>
                <a:off x="605570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blue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562230" y="4265749"/>
              <a:ext cx="2527910" cy="1775587"/>
              <a:chOff x="4446384" y="1457528"/>
              <a:chExt cx="2527910" cy="1775587"/>
            </a:xfrm>
          </p:grpSpPr>
          <p:sp>
            <p:nvSpPr>
              <p:cNvPr id="20" name="Rectangle: Rounded Corners 6"/>
              <p:cNvSpPr/>
              <p:nvPr/>
            </p:nvSpPr>
            <p:spPr>
              <a:xfrm>
                <a:off x="4446384" y="1457528"/>
                <a:ext cx="2527910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22" name="Rectangle: Rounded Corners 15"/>
              <p:cNvSpPr/>
              <p:nvPr/>
            </p:nvSpPr>
            <p:spPr>
              <a:xfrm>
                <a:off x="5931275" y="2043720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M4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0412" y="1471006"/>
                <a:ext cx="117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myCar</a:t>
                </a:r>
              </a:p>
            </p:txBody>
          </p:sp>
          <p:sp>
            <p:nvSpPr>
              <p:cNvPr id="24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25" name="Rectangle: Rounded Corners 15"/>
              <p:cNvSpPr/>
              <p:nvPr/>
            </p:nvSpPr>
            <p:spPr>
              <a:xfrm>
                <a:off x="5931275" y="2500314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red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597196" y="4265749"/>
              <a:ext cx="3150544" cy="1775587"/>
              <a:chOff x="4446384" y="1457528"/>
              <a:chExt cx="3150544" cy="1775587"/>
            </a:xfrm>
          </p:grpSpPr>
          <p:sp>
            <p:nvSpPr>
              <p:cNvPr id="29" name="Rectangle: Rounded Corners 6"/>
              <p:cNvSpPr/>
              <p:nvPr/>
            </p:nvSpPr>
            <p:spPr>
              <a:xfrm>
                <a:off x="4446384" y="1457528"/>
                <a:ext cx="3150544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31" name="Rectangle: Rounded Corners 15"/>
              <p:cNvSpPr/>
              <p:nvPr/>
            </p:nvSpPr>
            <p:spPr>
              <a:xfrm>
                <a:off x="5931275" y="2043720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70412" y="1471006"/>
                <a:ext cx="15648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workCar</a:t>
                </a:r>
              </a:p>
            </p:txBody>
          </p:sp>
          <p:sp>
            <p:nvSpPr>
              <p:cNvPr id="33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type</a:t>
                </a:r>
              </a:p>
            </p:txBody>
          </p:sp>
          <p:sp>
            <p:nvSpPr>
              <p:cNvPr id="34" name="Rectangle: Rounded Corners 15"/>
              <p:cNvSpPr/>
              <p:nvPr/>
            </p:nvSpPr>
            <p:spPr>
              <a:xfrm>
                <a:off x="5931275" y="2500314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electric</a:t>
                </a:r>
              </a:p>
            </p:txBody>
          </p:sp>
        </p:grpSp>
        <p:cxnSp>
          <p:nvCxnSpPr>
            <p:cNvPr id="36" name="Straight Arrow Connector 35"/>
            <p:cNvCxnSpPr>
              <a:stCxn id="20" idx="0"/>
              <a:endCxn id="7" idx="2"/>
            </p:cNvCxnSpPr>
            <p:nvPr/>
          </p:nvCxnSpPr>
          <p:spPr>
            <a:xfrm rot="5400000" flipH="1" flipV="1">
              <a:off x="3038210" y="2978648"/>
              <a:ext cx="1075077" cy="1499126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29" idx="0"/>
              <a:endCxn id="7" idx="2"/>
            </p:cNvCxnSpPr>
            <p:nvPr/>
          </p:nvCxnSpPr>
          <p:spPr>
            <a:xfrm rot="16200000" flipV="1">
              <a:off x="4711352" y="2804632"/>
              <a:ext cx="1075077" cy="1847157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07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487" y="3519055"/>
            <a:ext cx="2147455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7" cy="2556237"/>
            <a:chOff x="8713585" y="3615963"/>
            <a:chExt cx="2943427" cy="2556237"/>
          </a:xfrm>
        </p:grpSpPr>
        <p:sp>
          <p:nvSpPr>
            <p:cNvPr id="18" name="Rectangle: Rounded Corners 6"/>
            <p:cNvSpPr/>
            <p:nvPr/>
          </p:nvSpPr>
          <p:spPr>
            <a:xfrm>
              <a:off x="8713585" y="4396613"/>
              <a:ext cx="2943427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58000" y="4410091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31099"/>
            <a:ext cx="779421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fatherCar =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'BMW',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'X5',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'blue',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fatherCar);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479351"/>
            <a:ext cx="7794210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myCar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Object.create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'M4';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'red';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68723" y="4982805"/>
            <a:ext cx="2237084" cy="913188"/>
            <a:chOff x="9068723" y="4982805"/>
            <a:chExt cx="2237084" cy="913188"/>
          </a:xfrm>
        </p:grpSpPr>
        <p:sp>
          <p:nvSpPr>
            <p:cNvPr id="19" name="Rectangle: Rounded Corners 13"/>
            <p:cNvSpPr/>
            <p:nvPr/>
          </p:nvSpPr>
          <p:spPr>
            <a:xfrm>
              <a:off x="9068723" y="4982805"/>
              <a:ext cx="137382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0" name="Rectangle: Rounded Corners 15"/>
            <p:cNvSpPr/>
            <p:nvPr/>
          </p:nvSpPr>
          <p:spPr>
            <a:xfrm>
              <a:off x="10442550" y="4982805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9068723" y="5439399"/>
              <a:ext cx="137717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3" name="Rectangle: Rounded Corners 15"/>
            <p:cNvSpPr/>
            <p:nvPr/>
          </p:nvSpPr>
          <p:spPr>
            <a:xfrm>
              <a:off x="10442550" y="5439399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</p:grp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031712" y="5124856"/>
            <a:ext cx="3424900" cy="1013977"/>
          </a:xfrm>
          <a:prstGeom prst="wedgeRoundRectCallout">
            <a:avLst>
              <a:gd name="adj1" fmla="val -64202"/>
              <a:gd name="adj2" fmla="val -589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Object.create()</a:t>
            </a:r>
            <a:r>
              <a:rPr lang="en-US" sz="2800" noProof="1">
                <a:solidFill>
                  <a:srgbClr val="FFFFFF"/>
                </a:solidFill>
              </a:rPr>
              <a:t> inherits an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8" cy="2588741"/>
            <a:chOff x="8713585" y="3615963"/>
            <a:chExt cx="2943428" cy="2588741"/>
          </a:xfrm>
        </p:grpSpPr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: Rounded Corners 6"/>
            <p:cNvSpPr/>
            <p:nvPr/>
          </p:nvSpPr>
          <p:spPr>
            <a:xfrm>
              <a:off x="8713585" y="4429117"/>
              <a:ext cx="2943428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06528" y="444259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007" y="1219200"/>
            <a:ext cx="7467805" cy="518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workCar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Object.create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'i3';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'electric';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type: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workCar);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3812" y="5015309"/>
            <a:ext cx="2527910" cy="913188"/>
            <a:chOff x="8913812" y="5015309"/>
            <a:chExt cx="2527910" cy="913188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913812" y="5015309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31" name="Rectangle: Rounded Corners 15"/>
            <p:cNvSpPr/>
            <p:nvPr/>
          </p:nvSpPr>
          <p:spPr>
            <a:xfrm>
              <a:off x="10093699" y="5015309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8913812" y="5471903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34" name="Rectangle: Rounded Corners 15"/>
            <p:cNvSpPr/>
            <p:nvPr/>
          </p:nvSpPr>
          <p:spPr>
            <a:xfrm>
              <a:off x="10093699" y="5471903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820668" y="1383936"/>
            <a:ext cx="3150544" cy="2259253"/>
            <a:chOff x="798204" y="3243286"/>
            <a:chExt cx="2527910" cy="2259253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98204" y="3243286"/>
              <a:ext cx="2527910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1103208" y="3829478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9" name="Rectangle: Rounded Corners 15"/>
            <p:cNvSpPr/>
            <p:nvPr/>
          </p:nvSpPr>
          <p:spPr>
            <a:xfrm>
              <a:off x="2283095" y="3829478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2232" y="3256764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1103208" y="4286072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2" name="Rectangle: Rounded Corners 15"/>
            <p:cNvSpPr/>
            <p:nvPr/>
          </p:nvSpPr>
          <p:spPr>
            <a:xfrm>
              <a:off x="2283095" y="4286072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81529" y="4777825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153908" y="4914141"/>
              <a:ext cx="245526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03084" y="1866841"/>
            <a:ext cx="2943428" cy="2681154"/>
            <a:chOff x="2409707" y="1052646"/>
            <a:chExt cx="2943428" cy="2681154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2409707" y="1052646"/>
              <a:ext cx="2943428" cy="2681154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2714711" y="171503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25" name="Rectangle: Rounded Corners 15"/>
            <p:cNvSpPr/>
            <p:nvPr/>
          </p:nvSpPr>
          <p:spPr>
            <a:xfrm>
              <a:off x="4019027" y="171503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33735" y="1142324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2714711" y="2171632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8" name="Rectangle: Rounded Corners 15"/>
            <p:cNvSpPr/>
            <p:nvPr/>
          </p:nvSpPr>
          <p:spPr>
            <a:xfrm>
              <a:off x="4019027" y="2171632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2714711" y="2628226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30" name="Rectangle: Rounded Corners 15"/>
            <p:cNvSpPr/>
            <p:nvPr/>
          </p:nvSpPr>
          <p:spPr>
            <a:xfrm>
              <a:off x="4019027" y="2628226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2989511" y="3231472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90607" y="3086912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41412" y="2871790"/>
            <a:ext cx="1763404" cy="684667"/>
            <a:chOff x="2409707" y="1052646"/>
            <a:chExt cx="1600200" cy="684667"/>
          </a:xfrm>
        </p:grpSpPr>
        <p:sp>
          <p:nvSpPr>
            <p:cNvPr id="49" name="Rectangle: Rounded Corners 48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7025" y="1142324"/>
              <a:ext cx="1241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</p:grpSp>
      <p:cxnSp>
        <p:nvCxnSpPr>
          <p:cNvPr id="59" name="Straight Arrow Connector 35"/>
          <p:cNvCxnSpPr>
            <a:stCxn id="42" idx="2"/>
            <a:endCxn id="49" idx="2"/>
          </p:cNvCxnSpPr>
          <p:nvPr/>
        </p:nvCxnSpPr>
        <p:spPr>
          <a:xfrm rot="10800000">
            <a:off x="2023114" y="3556457"/>
            <a:ext cx="2359774" cy="641610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" name="Group 64"/>
          <p:cNvGrpSpPr/>
          <p:nvPr/>
        </p:nvGrpSpPr>
        <p:grpSpPr>
          <a:xfrm>
            <a:off x="7820668" y="4028765"/>
            <a:ext cx="3150544" cy="2259253"/>
            <a:chOff x="4153306" y="4265749"/>
            <a:chExt cx="3150544" cy="2259253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153306" y="4265749"/>
              <a:ext cx="3150544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4458310" y="4851941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3" name="Rectangle: Rounded Corners 15"/>
            <p:cNvSpPr/>
            <p:nvPr/>
          </p:nvSpPr>
          <p:spPr>
            <a:xfrm>
              <a:off x="5638197" y="4851941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7334" y="4279227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458310" y="5308535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5638197" y="5308535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060350" y="5813328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4604666" y="5949644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flipH="1" flipV="1">
            <a:off x="6746512" y="3207418"/>
            <a:ext cx="1517471" cy="373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64" idx="2"/>
            <a:endCxn id="23" idx="2"/>
          </p:cNvCxnSpPr>
          <p:nvPr/>
        </p:nvCxnSpPr>
        <p:spPr>
          <a:xfrm rot="10800000">
            <a:off x="5274798" y="4547996"/>
            <a:ext cx="2997230" cy="1317065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105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object)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If a property is not found in the object itself, it is searched in the parent objects (in the prototype chain)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610142"/>
            <a:ext cx="8305800" cy="20186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Object.getPrototypeOf(myCar);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{brand: "BMW", model: "X5", color: "blue"}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96" y="1401011"/>
            <a:ext cx="1966850" cy="32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Object Inheritance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a JS function to execute commands which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objects: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8088" y="2480921"/>
            <a:ext cx="1057251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8090" y="3123922"/>
            <a:ext cx="1066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8089" y="3755735"/>
            <a:ext cx="293515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 { color:red}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8089" y="4385772"/>
            <a:ext cx="293515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 { color:red}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8090" y="5017261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color:red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6442" y="3123921"/>
            <a:ext cx="1066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47604" y="3755734"/>
            <a:ext cx="125804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47604" y="4385772"/>
            <a:ext cx="310940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 {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model:new}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78088" y="5665620"/>
            <a:ext cx="444052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model:new,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color:red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212" y="2480921"/>
            <a:ext cx="3581400" cy="36771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c2 inherit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c1 color red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c2 model new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c2</a:t>
            </a:r>
          </a:p>
        </p:txBody>
      </p:sp>
      <p:sp>
        <p:nvSpPr>
          <p:cNvPr id="3" name="Arrow: Left 2"/>
          <p:cNvSpPr/>
          <p:nvPr/>
        </p:nvSpPr>
        <p:spPr>
          <a:xfrm>
            <a:off x="5940865" y="3174050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Arrow: Left 18"/>
          <p:cNvSpPr/>
          <p:nvPr/>
        </p:nvSpPr>
        <p:spPr>
          <a:xfrm>
            <a:off x="7825623" y="3811456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Left 20"/>
          <p:cNvSpPr/>
          <p:nvPr/>
        </p:nvSpPr>
        <p:spPr>
          <a:xfrm>
            <a:off x="7825623" y="4441493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262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3" grpId="0" animBg="1"/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jsobj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Solution: Object </a:t>
            </a:r>
            <a:r>
              <a:rPr lang="en-US" dirty="0"/>
              <a:t>Inheritance</a:t>
            </a:r>
            <a:r>
              <a:rPr lang="en-US" dirty="0"/>
              <a:t> – Parser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6005" y="1176724"/>
            <a:ext cx="10672313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processCommands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map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let cmdExecutor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};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for (let command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commands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= command.split(' ');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commandParameters.shift();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cmd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Executor[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9" name="Bent-Up Arrow 18"/>
          <p:cNvSpPr/>
          <p:nvPr/>
        </p:nvSpPr>
        <p:spPr>
          <a:xfrm rot="5400000">
            <a:off x="6320287" y="4969544"/>
            <a:ext cx="1029807" cy="1149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2132012" y="4308727"/>
            <a:ext cx="935630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processCommands(['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c2 inherit c1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554406" y="5099236"/>
            <a:ext cx="3874006" cy="1391056"/>
            <a:chOff x="7618412" y="4852879"/>
            <a:chExt cx="3874006" cy="1391056"/>
          </a:xfrm>
        </p:grpSpPr>
        <p:sp>
          <p:nvSpPr>
            <p:cNvPr id="9" name="Rectangle: Rounded Corners 22"/>
            <p:cNvSpPr/>
            <p:nvPr/>
          </p:nvSpPr>
          <p:spPr>
            <a:xfrm>
              <a:off x="7618412" y="4852879"/>
              <a:ext cx="3874006" cy="139105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94612" y="5302493"/>
              <a:ext cx="77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map</a:t>
              </a: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8825417" y="5100182"/>
              <a:ext cx="769961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c1</a:t>
              </a:r>
            </a:p>
          </p:txBody>
        </p:sp>
        <p:sp>
          <p:nvSpPr>
            <p:cNvPr id="12" name="Rectangle: Rounded Corners 15"/>
            <p:cNvSpPr/>
            <p:nvPr/>
          </p:nvSpPr>
          <p:spPr>
            <a:xfrm>
              <a:off x="9599612" y="5100182"/>
              <a:ext cx="1228044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c1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{}</a:t>
              </a:r>
            </a:p>
          </p:txBody>
        </p:sp>
        <p:sp>
          <p:nvSpPr>
            <p:cNvPr id="13" name="Rectangle: Rounded Corners 26"/>
            <p:cNvSpPr/>
            <p:nvPr/>
          </p:nvSpPr>
          <p:spPr>
            <a:xfrm>
              <a:off x="8827776" y="5556776"/>
              <a:ext cx="771835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c2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9599612" y="5556776"/>
              <a:ext cx="1228044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c2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{}</a:t>
              </a:r>
            </a:p>
          </p:txBody>
        </p:sp>
        <p:sp>
          <p:nvSpPr>
            <p:cNvPr id="21" name="Curved Right Arrow 20"/>
            <p:cNvSpPr/>
            <p:nvPr/>
          </p:nvSpPr>
          <p:spPr>
            <a:xfrm rot="10800000">
              <a:off x="10860636" y="5160800"/>
              <a:ext cx="399079" cy="7182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2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Object </a:t>
            </a:r>
            <a:r>
              <a:rPr lang="en-US" dirty="0"/>
              <a:t>Inheritance</a:t>
            </a:r>
            <a:r>
              <a:rPr lang="en-US" dirty="0"/>
              <a:t> – Executor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614" y="990600"/>
            <a:ext cx="11277598" cy="5554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cmdExecutor =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create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([objName, inherits, parent])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parent = parent ? map.get(parent) : null;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newObj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Object.create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(parent);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map.set(objName, newObj);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return newObj;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([objName, key, value])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obj = map.get(objName);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obj[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key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 = value;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print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obj = map.get(objName), objects = [];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for (let key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obj) { objects.push(`${key}:${obj[key]}`); }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console.log(objects.join(', '));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031523"/>
            <a:ext cx="85344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https://judge.softuni.bg/Contests/334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516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638800"/>
            <a:ext cx="8938472" cy="820600"/>
          </a:xfrm>
        </p:spPr>
        <p:txBody>
          <a:bodyPr/>
          <a:lstStyle/>
          <a:p>
            <a:r>
              <a:rPr lang="en-US" dirty="0"/>
              <a:t>Objects Interacting with DOM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1267248" y="843912"/>
            <a:ext cx="9296400" cy="4413888"/>
            <a:chOff x="1370012" y="760331"/>
            <a:chExt cx="9296400" cy="4413888"/>
          </a:xfrm>
        </p:grpSpPr>
        <p:grpSp>
          <p:nvGrpSpPr>
            <p:cNvPr id="7" name="Group 6"/>
            <p:cNvGrpSpPr/>
            <p:nvPr/>
          </p:nvGrpSpPr>
          <p:grpSpPr>
            <a:xfrm>
              <a:off x="6926184" y="2897947"/>
              <a:ext cx="3740228" cy="2276272"/>
              <a:chOff x="4446384" y="1457528"/>
              <a:chExt cx="2407238" cy="2276272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4446384" y="1457528"/>
                <a:ext cx="240723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" name="Rectangle: Rounded Corners 13"/>
              <p:cNvSpPr/>
              <p:nvPr/>
            </p:nvSpPr>
            <p:spPr>
              <a:xfrm>
                <a:off x="4652940" y="2043720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init</a:t>
                </a:r>
              </a:p>
            </p:txBody>
          </p:sp>
          <p:sp>
            <p:nvSpPr>
              <p:cNvPr id="10" name="Rectangle: Rounded Corners 15"/>
              <p:cNvSpPr/>
              <p:nvPr/>
            </p:nvSpPr>
            <p:spPr>
              <a:xfrm>
                <a:off x="564335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70412" y="1471006"/>
                <a:ext cx="75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model</a:t>
                </a:r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4653705" y="2500314"/>
                <a:ext cx="99282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</a:p>
            </p:txBody>
          </p:sp>
          <p:sp>
            <p:nvSpPr>
              <p:cNvPr id="13" name="Rectangle: Rounded Corners 15"/>
              <p:cNvSpPr/>
              <p:nvPr/>
            </p:nvSpPr>
            <p:spPr>
              <a:xfrm>
                <a:off x="564335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652940" y="2956908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subtract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564335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</p:grpSp>
        <p:sp>
          <p:nvSpPr>
            <p:cNvPr id="2054" name="Arrow: Left-Right 2053"/>
            <p:cNvSpPr/>
            <p:nvPr/>
          </p:nvSpPr>
          <p:spPr>
            <a:xfrm>
              <a:off x="5915448" y="3871846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2055" name="Picture 20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0012" y="760332"/>
              <a:ext cx="4340728" cy="4413887"/>
            </a:xfrm>
            <a:prstGeom prst="roundRect">
              <a:avLst>
                <a:gd name="adj" fmla="val 1157"/>
              </a:avLst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184" y="760331"/>
              <a:ext cx="2444828" cy="1794939"/>
            </a:xfrm>
            <a:prstGeom prst="roundRect">
              <a:avLst>
                <a:gd name="adj" fmla="val 2034"/>
              </a:avLst>
            </a:prstGeom>
          </p:spPr>
        </p:pic>
        <p:sp>
          <p:nvSpPr>
            <p:cNvPr id="42" name="Arrow: Left-Right 41"/>
            <p:cNvSpPr/>
            <p:nvPr/>
          </p:nvSpPr>
          <p:spPr>
            <a:xfrm>
              <a:off x="5915448" y="1404383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0049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1943783"/>
            <a:ext cx="6576472" cy="44111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&lt;br&gt;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Sum&lt;/button&gt;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Subtract&lt;/button&gt;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00" y="2736154"/>
            <a:ext cx="3849812" cy="28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noProof="1"/>
              <a:t>Write a JS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sz="3200" noProof="1"/>
              <a:t> to return 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sz="3200" noProof="1"/>
              <a:t>holding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sz="3000" noProof="1">
                <a:sym typeface="Wingdings" panose="05000000000000000000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num1Sel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num2Sel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resultSel</a:t>
            </a:r>
            <a:r>
              <a:rPr lang="en-US" sz="3000" noProof="1">
                <a:sym typeface="Wingdings" panose="05000000000000000000" pitchFamily="2" charset="2"/>
              </a:rPr>
              <a:t>)  initializes selectors for finding the fields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r>
              <a:rPr lang="en-US" sz="3000" noProof="1">
                <a:sym typeface="Wingdings" panose="05000000000000000000" pitchFamily="2" charset="2"/>
              </a:rPr>
              <a:t> 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in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DOM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11" y="4319206"/>
            <a:ext cx="9185625" cy="2005394"/>
          </a:xfrm>
          <a:prstGeom prst="roundRect">
            <a:avLst>
              <a:gd name="adj" fmla="val 2600"/>
            </a:avLst>
          </a:prstGeom>
        </p:spPr>
      </p:pic>
    </p:spTree>
    <p:extLst>
      <p:ext uri="{BB962C8B-B14F-4D97-AF65-F5344CB8AC3E}">
        <p14:creationId xmlns:p14="http://schemas.microsoft.com/office/powerpoint/2010/main" val="1014253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This is how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noProof="1"/>
              <a:t> function can be used to implement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noProof="1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subtract</a:t>
            </a:r>
            <a:r>
              <a:rPr lang="en-US" noProof="1"/>
              <a:t> operatons in the DOM tree:</a:t>
            </a:r>
            <a:endParaRPr lang="en-US" noProof="1">
              <a:sym typeface="Wingdings" panose="05000000000000000000" pitchFamily="2" charset="2"/>
            </a:endParaRP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(3)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691139"/>
            <a:ext cx="1055896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$(function()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model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#num2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$('#sumButton').click(model.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$('#subtractButton').click(model.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9806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143000"/>
            <a:ext cx="10558968" cy="5269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"Module" pattern 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function(num1Sel, num2Sel, resultSel)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+ b),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- b),    </a:t>
            </a:r>
          </a:p>
        </p:txBody>
      </p:sp>
    </p:spTree>
    <p:extLst>
      <p:ext uri="{BB962C8B-B14F-4D97-AF65-F5344CB8AC3E}">
        <p14:creationId xmlns:p14="http://schemas.microsoft.com/office/powerpoint/2010/main" val="19395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29972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val1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val2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259234"/>
            <a:ext cx="10558968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"Revealing Module" pattern 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(num1Sel, num2Sel, resultSel)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+ b);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- b); }</a:t>
            </a:r>
          </a:p>
        </p:txBody>
      </p:sp>
    </p:spTree>
    <p:extLst>
      <p:ext uri="{BB962C8B-B14F-4D97-AF65-F5344CB8AC3E}">
        <p14:creationId xmlns:p14="http://schemas.microsoft.com/office/powerpoint/2010/main" val="5529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Another 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10609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val1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val2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87902"/>
            <a:ext cx="8938472" cy="820600"/>
          </a:xfrm>
        </p:spPr>
        <p:txBody>
          <a:bodyPr/>
          <a:lstStyle/>
          <a:p>
            <a:r>
              <a:rPr lang="en-US" dirty="0"/>
              <a:t>Object Composition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7966"/>
            <a:ext cx="8938472" cy="719034"/>
          </a:xfrm>
        </p:spPr>
        <p:txBody>
          <a:bodyPr/>
          <a:lstStyle/>
          <a:p>
            <a:r>
              <a:rPr lang="en-US" dirty="0"/>
              <a:t>Objects Holding Other Objects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03540" y="1017116"/>
            <a:ext cx="9485261" cy="3668707"/>
            <a:chOff x="1409751" y="989526"/>
            <a:chExt cx="9485261" cy="3668707"/>
          </a:xfrm>
        </p:grpSpPr>
        <p:grpSp>
          <p:nvGrpSpPr>
            <p:cNvPr id="10" name="Group 9"/>
            <p:cNvGrpSpPr/>
            <p:nvPr/>
          </p:nvGrpSpPr>
          <p:grpSpPr>
            <a:xfrm>
              <a:off x="1409751" y="1825604"/>
              <a:ext cx="2817145" cy="1910864"/>
              <a:chOff x="1538513" y="1825604"/>
              <a:chExt cx="2817145" cy="1910864"/>
            </a:xfrm>
          </p:grpSpPr>
          <p:sp>
            <p:nvSpPr>
              <p:cNvPr id="9" name="Rectangle 8"/>
              <p:cNvSpPr/>
              <p:nvPr/>
            </p:nvSpPr>
            <p:spPr>
              <a:xfrm rot="1413977">
                <a:off x="2656339" y="2480614"/>
                <a:ext cx="1699319" cy="125585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3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60000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8513" y="1825604"/>
                <a:ext cx="1812699" cy="1812699"/>
              </a:xfrm>
              <a:prstGeom prst="rect">
                <a:avLst/>
              </a:prstGeom>
              <a:effectLst/>
            </p:spPr>
          </p:pic>
        </p:grpSp>
        <p:pic>
          <p:nvPicPr>
            <p:cNvPr id="2050" name="Picture 2" descr="Резултат с изображение за js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612" y="221983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0408" y="989526"/>
              <a:ext cx="5023601" cy="35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03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Object Composition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3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 composition </a:t>
            </a:r>
            <a:r>
              <a:rPr lang="en-US" sz="3200" dirty="0"/>
              <a:t>combines data and functions into JS objects</a:t>
            </a:r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"Module" pattern </a:t>
            </a:r>
            <a:r>
              <a:rPr lang="en-US" sz="3200" dirty="0"/>
              <a:t>hides data into a function and reveals a JS object</a:t>
            </a:r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"Revealing Module" pattern </a:t>
            </a:r>
            <a:r>
              <a:rPr lang="en-US" sz="3200" dirty="0"/>
              <a:t>hides data and functions are reveals them as JS object</a:t>
            </a:r>
          </a:p>
          <a:p>
            <a:r>
              <a:rPr lang="en-US" sz="3200" dirty="0"/>
              <a:t>Objects can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sz="3200" dirty="0"/>
              <a:t> parent object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Object.create(parent)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81036" y="2362200"/>
            <a:ext cx="7394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{w</a:t>
            </a:r>
            <a:r>
              <a:rPr lang="en-US" sz="2800" noProof="1">
                <a:solidFill>
                  <a:srgbClr val="FBEEDC"/>
                </a:solidFill>
              </a:rPr>
              <a:t>:5,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2800" noProof="1">
                <a:solidFill>
                  <a:srgbClr val="FBEEDC"/>
                </a:solidFill>
              </a:rPr>
              <a:t>:3,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…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48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composition</a:t>
            </a:r>
            <a:r>
              <a:rPr lang="en-US" dirty="0"/>
              <a:t> == combining simple objects or data types into more complex ones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Composition?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2514600"/>
            <a:ext cx="10823576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student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firstName: 'Maria',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lastName: 'Green',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age: 22,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location: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</a:rPr>
              <a:t> lat: 42.698, lng: 23.322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console.log(student);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console.log(student.location.lat);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Objects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1295400"/>
            <a:ext cx="10518776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name = "Sofia";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population = 1325744;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country = "Bulgaria";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let town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sz="3200" noProof="1">
                <a:solidFill>
                  <a:srgbClr val="FBEEDC"/>
                </a:solidFill>
              </a:rPr>
              <a:t>name, population, country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console.log(town);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Object {name: "Sofia", population: 1325744, country: "Bulgaria"}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017294"/>
            <a:ext cx="1051877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town.location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200" noProof="1">
                <a:solidFill>
                  <a:srgbClr val="FBEEDC"/>
                </a:solidFill>
              </a:rPr>
              <a:t> lat: 42.698, lng: 23.322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rgbClr val="FBEEDC"/>
                </a:solidFill>
              </a:rPr>
              <a:t>console.log(town);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Object {…, location: Object}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37412" y="1676400"/>
            <a:ext cx="3429000" cy="1143000"/>
          </a:xfrm>
          <a:prstGeom prst="wedgeRoundRectCallout">
            <a:avLst>
              <a:gd name="adj1" fmla="val -66525"/>
              <a:gd name="adj2" fmla="val 561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Combine variables into object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with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143000"/>
            <a:ext cx="108235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28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 function(w, h)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 += w;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 += h;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[${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.width} x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.height}]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(2, 3);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[12 x 7]</a:t>
            </a:r>
          </a:p>
        </p:txBody>
      </p:sp>
    </p:spTree>
    <p:extLst>
      <p:ext uri="{BB962C8B-B14F-4D97-AF65-F5344CB8AC3E}">
        <p14:creationId xmlns:p14="http://schemas.microsoft.com/office/powerpoint/2010/main" val="245563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Objects: </a:t>
            </a:r>
            <a:r>
              <a:rPr lang="en-US" noProof="1"/>
              <a:t>toString()</a:t>
            </a:r>
            <a:r>
              <a:rPr lang="en-US" dirty="0"/>
              <a:t> Function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234619"/>
            <a:ext cx="108235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let rect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30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30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return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`rect[${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.width} x 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.height}]`;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>
                <a:solidFill>
                  <a:srgbClr val="FBEEDC"/>
                </a:solidFill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console.log(rect);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Object {width: 10, height: 4}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This will invoke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toString()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to convert the object to String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rect);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rect[12 x 7]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64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12" y="1151121"/>
            <a:ext cx="12039600" cy="5570355"/>
          </a:xfrm>
        </p:spPr>
        <p:txBody>
          <a:bodyPr/>
          <a:lstStyle/>
          <a:p>
            <a:r>
              <a:rPr lang="en-US" dirty="0"/>
              <a:t>You are given a set of rectangles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) as nested arrays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dirty="0"/>
              <a:t> them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dirty="0"/>
              <a:t>, then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(descending)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8" y="290499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/>
            <a:r>
              <a:rPr lang="en-US" noProof="1"/>
              <a:t>[3, 4], [5, 3], [3, 4], [3, 5], [12, 1]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8" y="427738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[5, 3], [3, 5], [12, 1], [3, 4], [3, 4]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20580" y="3654972"/>
            <a:ext cx="3444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8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[2, 2.5], [2.5, 2]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452436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[2.5, 2], [2, 2.5]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5924916" y="5636717"/>
            <a:ext cx="3810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2629</Words>
  <Application>Microsoft Office PowerPoint</Application>
  <PresentationFormat>Custom</PresentationFormat>
  <Paragraphs>562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Object Composition</vt:lpstr>
      <vt:lpstr>Table of Contents</vt:lpstr>
      <vt:lpstr>Have a Question?</vt:lpstr>
      <vt:lpstr>Object Composition in JS</vt:lpstr>
      <vt:lpstr>What is Object Composition?</vt:lpstr>
      <vt:lpstr>Composing Objects</vt:lpstr>
      <vt:lpstr>Combining Data with Functions</vt:lpstr>
      <vt:lpstr>Printing Objects: toString() Function</vt:lpstr>
      <vt:lpstr>Problem: Order Rectangles by Size</vt:lpstr>
      <vt:lpstr>Solution: Order Rectangles by Size</vt:lpstr>
      <vt:lpstr>Solution: Order Rectangles by Size (2)</vt:lpstr>
      <vt:lpstr>Closures</vt:lpstr>
      <vt:lpstr>What is Closure?</vt:lpstr>
      <vt:lpstr>Closures – Shorter Syntax with IIFE</vt:lpstr>
      <vt:lpstr>Problem: Fibonacci with Closures</vt:lpstr>
      <vt:lpstr>Solution: Fibonacci with Closures</vt:lpstr>
      <vt:lpstr>Module and Revealing Module Patterns</vt:lpstr>
      <vt:lpstr>"Module" Pattern (with Object Literal)</vt:lpstr>
      <vt:lpstr>"Module" Pattern (with Closure)</vt:lpstr>
      <vt:lpstr>"Revealing Module" Pattern (with Closure)</vt:lpstr>
      <vt:lpstr>Problem: List Processor</vt:lpstr>
      <vt:lpstr>Solution: List Processor</vt:lpstr>
      <vt:lpstr>Solution: List Processor (2)</vt:lpstr>
      <vt:lpstr>Object Inheritance</vt:lpstr>
      <vt:lpstr>Object Inheritance in JS</vt:lpstr>
      <vt:lpstr>Object Inheritance in JS (2)</vt:lpstr>
      <vt:lpstr>Prototype Chain</vt:lpstr>
      <vt:lpstr>Prototype Chain</vt:lpstr>
      <vt:lpstr>Problem: Object Inheritance</vt:lpstr>
      <vt:lpstr>Solution: Object Inheritance – Parser</vt:lpstr>
      <vt:lpstr>Solution: Object Inheritance – Executor</vt:lpstr>
      <vt:lpstr>Objects Interacting with DOM</vt:lpstr>
      <vt:lpstr>Problem: Sum / Subtract Numbers</vt:lpstr>
      <vt:lpstr>Problem: Sum / Subtract Numbers (2)</vt:lpstr>
      <vt:lpstr>Problem: Sum / Subtract Numbers (3)</vt:lpstr>
      <vt:lpstr>Solution: Sum / Subtract Numbers</vt:lpstr>
      <vt:lpstr>Solution: Sum / Subtract Numbers (2)</vt:lpstr>
      <vt:lpstr>Another Solution: Sum / Subtract Numbers</vt:lpstr>
      <vt:lpstr>Another Solution: Sum / Subtract Numbers (2)</vt:lpstr>
      <vt:lpstr>Practice: Object Composition</vt:lpstr>
      <vt:lpstr>Summary</vt:lpstr>
      <vt:lpstr>Object Composition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Composition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142</cp:revision>
  <dcterms:created xsi:type="dcterms:W3CDTF">2014-01-02T17:00:34Z</dcterms:created>
  <dcterms:modified xsi:type="dcterms:W3CDTF">2016-11-02T15:51:28Z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